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sldIdLst>
    <p:sldId id="266" r:id="rId5"/>
    <p:sldId id="267" r:id="rId6"/>
    <p:sldId id="260" r:id="rId7"/>
    <p:sldId id="265" r:id="rId8"/>
    <p:sldId id="259" r:id="rId9"/>
    <p:sldId id="261" r:id="rId10"/>
    <p:sldId id="264" r:id="rId11"/>
    <p:sldId id="269"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11EB15-ADE9-C286-D632-35E2CA2DDF69}" v="126" dt="2022-02-09T14:04:58.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292C1C-9D4D-42E5-B681-669D5C982CF3}" type="datetimeFigureOut">
              <a:rPr lang="en-GB" smtClean="0"/>
              <a:t>10/02/2022</a:t>
            </a:fld>
            <a:endParaRPr lang="en-GB"/>
          </a:p>
        </p:txBody>
      </p:sp>
      <p:sp>
        <p:nvSpPr>
          <p:cNvPr id="5" name="Footer Placeholder 4"/>
          <p:cNvSpPr>
            <a:spLocks noGrp="1"/>
          </p:cNvSpPr>
          <p:nvPr>
            <p:ph type="ftr" sz="quarter" idx="11"/>
          </p:nvPr>
        </p:nvSpPr>
        <p:spPr>
          <a:xfrm>
            <a:off x="2416500" y="329307"/>
            <a:ext cx="4973915" cy="309201"/>
          </a:xfrm>
        </p:spPr>
        <p:txBody>
          <a:bodyPr/>
          <a:lstStyle/>
          <a:p>
            <a:endParaRPr lang="en-GB"/>
          </a:p>
        </p:txBody>
      </p:sp>
      <p:sp>
        <p:nvSpPr>
          <p:cNvPr id="6" name="Slide Number Placeholder 5"/>
          <p:cNvSpPr>
            <a:spLocks noGrp="1"/>
          </p:cNvSpPr>
          <p:nvPr>
            <p:ph type="sldNum" sz="quarter" idx="12"/>
          </p:nvPr>
        </p:nvSpPr>
        <p:spPr>
          <a:xfrm>
            <a:off x="1437664" y="798973"/>
            <a:ext cx="811019" cy="503578"/>
          </a:xfrm>
        </p:spPr>
        <p:txBody>
          <a:bodyPr/>
          <a:lstStyle/>
          <a:p>
            <a:fld id="{A6012429-2C05-459B-B859-478BC9BA4000}" type="slidenum">
              <a:rPr lang="en-GB" smtClean="0"/>
              <a:t>‹#›</a:t>
            </a:fld>
            <a:endParaRPr lang="en-GB"/>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9497460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292C1C-9D4D-42E5-B681-669D5C982CF3}"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012429-2C05-459B-B859-478BC9BA4000}" type="slidenum">
              <a:rPr lang="en-GB" smtClean="0"/>
              <a:t>‹#›</a:t>
            </a:fld>
            <a:endParaRPr lang="en-GB"/>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04364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292C1C-9D4D-42E5-B681-669D5C982CF3}"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012429-2C05-459B-B859-478BC9BA4000}" type="slidenum">
              <a:rPr lang="en-GB" smtClean="0"/>
              <a:t>‹#›</a:t>
            </a:fld>
            <a:endParaRPr lang="en-GB"/>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10507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292C1C-9D4D-42E5-B681-669D5C982CF3}"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012429-2C05-459B-B859-478BC9BA4000}" type="slidenum">
              <a:rPr lang="en-GB" smtClean="0"/>
              <a:t>‹#›</a:t>
            </a:fld>
            <a:endParaRPr lang="en-GB"/>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27028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292C1C-9D4D-42E5-B681-669D5C982CF3}"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012429-2C05-459B-B859-478BC9BA4000}" type="slidenum">
              <a:rPr lang="en-GB" smtClean="0"/>
              <a:t>‹#›</a:t>
            </a:fld>
            <a:endParaRPr lang="en-GB"/>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5035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292C1C-9D4D-42E5-B681-669D5C982CF3}" type="datetimeFigureOut">
              <a:rPr lang="en-GB" smtClean="0"/>
              <a:t>10/02/2022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012429-2C05-459B-B859-478BC9BA4000}" type="slidenum">
              <a:rPr lang="en-GB" smtClean="0"/>
              <a:t>‹#›</a:t>
            </a:fld>
            <a:endParaRPr lang="en-GB"/>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18340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292C1C-9D4D-42E5-B681-669D5C982CF3}" type="datetimeFigureOut">
              <a:rPr lang="en-GB" smtClean="0"/>
              <a:t>10/02/2022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6012429-2C05-459B-B859-478BC9BA4000}" type="slidenum">
              <a:rPr lang="en-GB" smtClean="0"/>
              <a:t>‹#›</a:t>
            </a:fld>
            <a:endParaRPr lang="en-GB"/>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48671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292C1C-9D4D-42E5-B681-669D5C982CF3}" type="datetimeFigureOut">
              <a:rPr lang="en-GB" smtClean="0"/>
              <a:t>10/02/2022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6012429-2C05-459B-B859-478BC9BA4000}" type="slidenum">
              <a:rPr lang="en-GB" smtClean="0"/>
              <a:t>‹#›</a:t>
            </a:fld>
            <a:endParaRPr lang="en-GB"/>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36547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292C1C-9D4D-42E5-B681-669D5C982CF3}" type="datetimeFigureOut">
              <a:rPr lang="en-GB" smtClean="0"/>
              <a:t>10/02/2022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6012429-2C05-459B-B859-478BC9BA4000}" type="slidenum">
              <a:rPr lang="en-GB" smtClean="0"/>
              <a:t>‹#›</a:t>
            </a:fld>
            <a:endParaRPr lang="en-GB"/>
          </a:p>
        </p:txBody>
      </p:sp>
    </p:spTree>
    <p:extLst>
      <p:ext uri="{BB962C8B-B14F-4D97-AF65-F5344CB8AC3E}">
        <p14:creationId xmlns:p14="http://schemas.microsoft.com/office/powerpoint/2010/main" val="65428848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292C1C-9D4D-42E5-B681-669D5C982CF3}" type="datetimeFigureOut">
              <a:rPr lang="en-GB" smtClean="0"/>
              <a:t>10/02/2022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012429-2C05-459B-B859-478BC9BA4000}" type="slidenum">
              <a:rPr lang="en-GB" smtClean="0"/>
              <a:t>‹#›</a:t>
            </a:fld>
            <a:endParaRPr lang="en-GB"/>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4018754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6D292C1C-9D4D-42E5-B681-669D5C982CF3}" type="datetimeFigureOut">
              <a:rPr lang="en-GB" smtClean="0"/>
              <a:t>10/02/2022</a:t>
            </a:fld>
            <a:endParaRPr lang="en-GB"/>
          </a:p>
        </p:txBody>
      </p:sp>
      <p:sp>
        <p:nvSpPr>
          <p:cNvPr id="6" name="Footer Placeholder 5"/>
          <p:cNvSpPr>
            <a:spLocks noGrp="1"/>
          </p:cNvSpPr>
          <p:nvPr>
            <p:ph type="ftr" sz="quarter" idx="11"/>
          </p:nvPr>
        </p:nvSpPr>
        <p:spPr>
          <a:xfrm>
            <a:off x="1447382" y="318640"/>
            <a:ext cx="5541004" cy="320931"/>
          </a:xfrm>
        </p:spPr>
        <p:txBody>
          <a:bodyPr/>
          <a:lstStyle/>
          <a:p>
            <a:endParaRPr lang="en-GB"/>
          </a:p>
        </p:txBody>
      </p:sp>
      <p:sp>
        <p:nvSpPr>
          <p:cNvPr id="7" name="Slide Number Placeholder 6"/>
          <p:cNvSpPr>
            <a:spLocks noGrp="1"/>
          </p:cNvSpPr>
          <p:nvPr>
            <p:ph type="sldNum" sz="quarter" idx="12"/>
          </p:nvPr>
        </p:nvSpPr>
        <p:spPr/>
        <p:txBody>
          <a:bodyPr/>
          <a:lstStyle/>
          <a:p>
            <a:fld id="{A6012429-2C05-459B-B859-478BC9BA4000}" type="slidenum">
              <a:rPr lang="en-GB" smtClean="0"/>
              <a:t>‹#›</a:t>
            </a:fld>
            <a:endParaRPr lang="en-GB"/>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9696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6D292C1C-9D4D-42E5-B681-669D5C982CF3}" type="datetimeFigureOut">
              <a:rPr lang="en-GB" smtClean="0"/>
              <a:t>10/02/2022</a:t>
            </a:fld>
            <a:endParaRPr lang="en-GB"/>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A6012429-2C05-459B-B859-478BC9BA4000}" type="slidenum">
              <a:rPr lang="en-GB" smtClean="0"/>
              <a:t>‹#›</a:t>
            </a:fld>
            <a:endParaRPr lang="en-GB"/>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558267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mailto:Denise.goldbytimmis@annielennard.sandwell.sch.uk" TargetMode="External"/><Relationship Id="rId2" Type="http://schemas.openxmlformats.org/officeDocument/2006/relationships/hyperlink" Target="mailto:Kimberley.sirett@annielennard.sandwell.sch.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1FC17-2778-4A21-8E95-8A19B8C8E20E}"/>
              </a:ext>
            </a:extLst>
          </p:cNvPr>
          <p:cNvSpPr>
            <a:spLocks noGrp="1"/>
          </p:cNvSpPr>
          <p:nvPr>
            <p:ph type="title"/>
          </p:nvPr>
        </p:nvSpPr>
        <p:spPr/>
        <p:txBody>
          <a:bodyPr/>
          <a:lstStyle/>
          <a:p>
            <a:r>
              <a:rPr lang="en-GB" dirty="0"/>
              <a:t>Welcome	</a:t>
            </a:r>
          </a:p>
        </p:txBody>
      </p:sp>
      <p:pic>
        <p:nvPicPr>
          <p:cNvPr id="5" name="Content Placeholder 4">
            <a:extLst>
              <a:ext uri="{FF2B5EF4-FFF2-40B4-BE49-F238E27FC236}">
                <a16:creationId xmlns:a16="http://schemas.microsoft.com/office/drawing/2014/main" id="{020C458B-DD0D-4917-8C18-EEF0B1EA75E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51916" y="253341"/>
            <a:ext cx="1102938" cy="1405778"/>
          </a:xfrm>
        </p:spPr>
      </p:pic>
      <p:sp>
        <p:nvSpPr>
          <p:cNvPr id="7" name="TextBox 6">
            <a:extLst>
              <a:ext uri="{FF2B5EF4-FFF2-40B4-BE49-F238E27FC236}">
                <a16:creationId xmlns:a16="http://schemas.microsoft.com/office/drawing/2014/main" id="{CFA8E3ED-D9A4-48F3-9626-E700089FF2BC}"/>
              </a:ext>
            </a:extLst>
          </p:cNvPr>
          <p:cNvSpPr txBox="1"/>
          <p:nvPr/>
        </p:nvSpPr>
        <p:spPr>
          <a:xfrm>
            <a:off x="1451579" y="2234153"/>
            <a:ext cx="9672050" cy="2585323"/>
          </a:xfrm>
          <a:prstGeom prst="rect">
            <a:avLst/>
          </a:prstGeom>
          <a:noFill/>
        </p:spPr>
        <p:txBody>
          <a:bodyPr wrap="square" rtlCol="0">
            <a:spAutoFit/>
          </a:bodyPr>
          <a:lstStyle/>
          <a:p>
            <a:r>
              <a:rPr lang="en-GB" dirty="0"/>
              <a:t>Welcome to Annie Lennard Nursery School and the Early Years Team!</a:t>
            </a:r>
          </a:p>
          <a:p>
            <a:r>
              <a:rPr lang="en-GB" dirty="0"/>
              <a:t>We provide a safe, happy and caring environment that gives your child the perfect start in getting ready for starting school and the next stage of their learning.</a:t>
            </a:r>
          </a:p>
          <a:p>
            <a:r>
              <a:rPr lang="en-GB" dirty="0"/>
              <a:t>As part of Annie Lennard Primary School we provide free high quality care and development for all children from aged 3 </a:t>
            </a:r>
            <a:r>
              <a:rPr lang="en-GB" dirty="0" smtClean="0"/>
              <a:t>years. </a:t>
            </a:r>
            <a:r>
              <a:rPr lang="en-GB" dirty="0"/>
              <a:t>Our highly trained professional team respect each child as an individual and help them develop confidence, independence and self-esteem.</a:t>
            </a:r>
          </a:p>
          <a:p>
            <a:endParaRPr lang="en-GB" dirty="0"/>
          </a:p>
          <a:p>
            <a:r>
              <a:rPr lang="en-GB" dirty="0"/>
              <a:t>We would love you to come and see all the wonderful exciting things we are doing in our Nursery. Please get in touch.</a:t>
            </a:r>
          </a:p>
        </p:txBody>
      </p:sp>
    </p:spTree>
    <p:extLst>
      <p:ext uri="{BB962C8B-B14F-4D97-AF65-F5344CB8AC3E}">
        <p14:creationId xmlns:p14="http://schemas.microsoft.com/office/powerpoint/2010/main" val="376512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1CE580D1-F917-4567-AFB4-99AA9B52AD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61" name="Picture 60">
            <a:extLst>
              <a:ext uri="{FF2B5EF4-FFF2-40B4-BE49-F238E27FC236}">
                <a16:creationId xmlns:a16="http://schemas.microsoft.com/office/drawing/2014/main" id="{1F5620B8-A2D8-4568-B566-F0453A0D916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63" name="Straight Connector 62">
            <a:extLst>
              <a:ext uri="{FF2B5EF4-FFF2-40B4-BE49-F238E27FC236}">
                <a16:creationId xmlns:a16="http://schemas.microsoft.com/office/drawing/2014/main" id="{1C7D2BA4-4B7A-4596-8BCC-5CF71542389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977F1E1-2B6F-4BB6-899F-67D8764D83C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67" name="Rectangle 66">
            <a:extLst>
              <a:ext uri="{FF2B5EF4-FFF2-40B4-BE49-F238E27FC236}">
                <a16:creationId xmlns:a16="http://schemas.microsoft.com/office/drawing/2014/main" id="{EC17D08F-2133-44A9-B28C-CB29928FA8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0CC36881-E309-4C41-8B5B-203AADC15F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7E93C6E9-04F0-4F74-B59E-CBE313FEB88A}"/>
              </a:ext>
            </a:extLst>
          </p:cNvPr>
          <p:cNvSpPr>
            <a:spLocks noGrp="1"/>
          </p:cNvSpPr>
          <p:nvPr>
            <p:ph type="title"/>
          </p:nvPr>
        </p:nvSpPr>
        <p:spPr>
          <a:xfrm>
            <a:off x="659301" y="1474969"/>
            <a:ext cx="2823919" cy="1868760"/>
          </a:xfrm>
        </p:spPr>
        <p:txBody>
          <a:bodyPr vert="horz" lIns="91440" tIns="45720" rIns="91440" bIns="0" rtlCol="0" anchor="b">
            <a:normAutofit/>
          </a:bodyPr>
          <a:lstStyle/>
          <a:p>
            <a:r>
              <a:rPr lang="en-US" sz="3600"/>
              <a:t>Find out About us</a:t>
            </a:r>
          </a:p>
        </p:txBody>
      </p:sp>
      <p:cxnSp>
        <p:nvCxnSpPr>
          <p:cNvPr id="71" name="Straight Connector 70">
            <a:extLst>
              <a:ext uri="{FF2B5EF4-FFF2-40B4-BE49-F238E27FC236}">
                <a16:creationId xmlns:a16="http://schemas.microsoft.com/office/drawing/2014/main" id="{84F2C6A8-7D46-49EA-860B-0F0B0208436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73" name="Group 72">
            <a:extLst>
              <a:ext uri="{FF2B5EF4-FFF2-40B4-BE49-F238E27FC236}">
                <a16:creationId xmlns:a16="http://schemas.microsoft.com/office/drawing/2014/main" id="{AED92372-F778-4E96-9E90-4E63BAF3CAD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7463258" y="583365"/>
            <a:chExt cx="7560115" cy="5181928"/>
          </a:xfrm>
        </p:grpSpPr>
        <p:sp>
          <p:nvSpPr>
            <p:cNvPr id="74" name="Rectangle 73">
              <a:extLst>
                <a:ext uri="{FF2B5EF4-FFF2-40B4-BE49-F238E27FC236}">
                  <a16:creationId xmlns:a16="http://schemas.microsoft.com/office/drawing/2014/main" id="{EB4EC089-8B60-43F4-9BF5-1F0B0E398E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3258" y="583365"/>
              <a:ext cx="7560115"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1C0BAC91-1725-4E5A-92CE-F5A2EB0661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76317" y="915807"/>
              <a:ext cx="69282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 name="Picture 7" descr="Toy plastic numbers">
            <a:extLst>
              <a:ext uri="{FF2B5EF4-FFF2-40B4-BE49-F238E27FC236}">
                <a16:creationId xmlns:a16="http://schemas.microsoft.com/office/drawing/2014/main" id="{E3641936-C58E-4476-B4D3-782FDBC666F8}"/>
              </a:ext>
            </a:extLst>
          </p:cNvPr>
          <p:cNvPicPr>
            <a:picLocks noChangeAspect="1"/>
          </p:cNvPicPr>
          <p:nvPr/>
        </p:nvPicPr>
        <p:blipFill rotWithShape="1">
          <a:blip r:embed="rId3"/>
          <a:srcRect t="3907" r="-2" b="3905"/>
          <a:stretch/>
        </p:blipFill>
        <p:spPr>
          <a:xfrm>
            <a:off x="4618374" y="1116345"/>
            <a:ext cx="6282919" cy="3866172"/>
          </a:xfrm>
          <a:prstGeom prst="rect">
            <a:avLst/>
          </a:prstGeom>
        </p:spPr>
      </p:pic>
      <p:pic>
        <p:nvPicPr>
          <p:cNvPr id="77" name="Picture 76">
            <a:extLst>
              <a:ext uri="{FF2B5EF4-FFF2-40B4-BE49-F238E27FC236}">
                <a16:creationId xmlns:a16="http://schemas.microsoft.com/office/drawing/2014/main" id="{4B61EBEC-D0CA-456C-98A6-EDA1AC9FB0D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9" name="Straight Connector 78">
            <a:extLst>
              <a:ext uri="{FF2B5EF4-FFF2-40B4-BE49-F238E27FC236}">
                <a16:creationId xmlns:a16="http://schemas.microsoft.com/office/drawing/2014/main" id="{718A71EB-D327-4458-85FB-26336B2BA01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5323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E580D1-F917-4567-AFB4-99AA9B52AD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1F5620B8-A2D8-4568-B566-F0453A0D916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1C7D2BA4-4B7A-4596-8BCC-5CF71542389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D4B225-18E9-4C5B-94D8-2ABE6D161E4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10419CA0-BFB4-4390-AB8F-5DBFCA45D4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5CF4C623-16D7-4722-8EFB-A5B0E3BC077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51578" y="863097"/>
            <a:ext cx="5550355" cy="485950"/>
          </a:xfrm>
        </p:spPr>
        <p:txBody>
          <a:bodyPr vert="horz" lIns="91440" tIns="45720" rIns="91440" bIns="45720" rtlCol="0" anchor="t">
            <a:normAutofit fontScale="90000"/>
          </a:bodyPr>
          <a:lstStyle/>
          <a:p>
            <a:r>
              <a:rPr lang="en-US" dirty="0"/>
              <a:t>Teaching and learning</a:t>
            </a:r>
          </a:p>
        </p:txBody>
      </p:sp>
      <p:sp>
        <p:nvSpPr>
          <p:cNvPr id="22" name="Rectangle 21">
            <a:extLst>
              <a:ext uri="{FF2B5EF4-FFF2-40B4-BE49-F238E27FC236}">
                <a16:creationId xmlns:a16="http://schemas.microsoft.com/office/drawing/2014/main" id="{596E9C81-ACBE-459E-A7D5-2BB824B68F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ext Placeholder 3"/>
          <p:cNvSpPr>
            <a:spLocks noGrp="1"/>
          </p:cNvSpPr>
          <p:nvPr>
            <p:ph type="body" sz="half" idx="2"/>
          </p:nvPr>
        </p:nvSpPr>
        <p:spPr>
          <a:xfrm>
            <a:off x="1451579" y="2046874"/>
            <a:ext cx="5550355" cy="3450613"/>
          </a:xfrm>
        </p:spPr>
        <p:txBody>
          <a:bodyPr vert="horz" lIns="91440" tIns="45720" rIns="91440" bIns="45720" rtlCol="0" anchor="t">
            <a:normAutofit fontScale="77500" lnSpcReduction="20000"/>
          </a:bodyPr>
          <a:lstStyle/>
          <a:p>
            <a:r>
              <a:rPr lang="en-GB" sz="2400" dirty="0"/>
              <a:t>Learning is at the heart of what we do. We aim to bring learning alive and provide rich, memorable and engaging experiences.</a:t>
            </a:r>
          </a:p>
          <a:p>
            <a:r>
              <a:rPr lang="en-GB" sz="2400" dirty="0"/>
              <a:t>Our professional , qualified teaching staff utilise active teaching methods to focus on communication, language, maths and understanding the world, making learning fun and exciting.</a:t>
            </a:r>
          </a:p>
          <a:p>
            <a:r>
              <a:rPr lang="en-GB" sz="2400" dirty="0"/>
              <a:t>We closely follow the statutory framework for the early years foundation stage which sets the standards for learning, development and care of children.</a:t>
            </a:r>
          </a:p>
          <a:p>
            <a:pPr indent="-228600">
              <a:buFont typeface="Arial" panose="020B0604020202020204" pitchFamily="34" charset="0"/>
              <a:buChar char="•"/>
            </a:pPr>
            <a:endParaRPr lang="en-US" dirty="0"/>
          </a:p>
        </p:txBody>
      </p:sp>
      <p:grpSp>
        <p:nvGrpSpPr>
          <p:cNvPr id="24" name="Group 23">
            <a:extLst>
              <a:ext uri="{FF2B5EF4-FFF2-40B4-BE49-F238E27FC236}">
                <a16:creationId xmlns:a16="http://schemas.microsoft.com/office/drawing/2014/main" id="{CEBDCB18-ABE5-43B0-8B68-89FEDAECB8B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25" name="Rectangle 24">
              <a:extLst>
                <a:ext uri="{FF2B5EF4-FFF2-40B4-BE49-F238E27FC236}">
                  <a16:creationId xmlns:a16="http://schemas.microsoft.com/office/drawing/2014/main" id="{483C65C6-7268-490D-B4A8-927D45FAB6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133D4A5-82E5-43A0-9FF0-81B7AC16CD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8" name="Picture 27">
            <a:extLst>
              <a:ext uri="{FF2B5EF4-FFF2-40B4-BE49-F238E27FC236}">
                <a16:creationId xmlns:a16="http://schemas.microsoft.com/office/drawing/2014/main" id="{08EC5C75-E28F-4899-9C2E-39431B82B74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46AAE0A1-60AD-4190-B85D-2DD8148369C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3" name="Picture 4" descr="Children reading a book">
            <a:extLst>
              <a:ext uri="{FF2B5EF4-FFF2-40B4-BE49-F238E27FC236}">
                <a16:creationId xmlns:a16="http://schemas.microsoft.com/office/drawing/2014/main" id="{B6BF651B-6E4D-44C8-96F5-FD8239504296}"/>
              </a:ext>
            </a:extLst>
          </p:cNvPr>
          <p:cNvPicPr>
            <a:picLocks noGrp="1" noChangeAspect="1"/>
          </p:cNvPicPr>
          <p:nvPr>
            <p:ph type="pic" idx="1"/>
          </p:nvPr>
        </p:nvPicPr>
        <p:blipFill rotWithShape="1">
          <a:blip r:embed="rId3"/>
          <a:srcRect l="25944" r="25944"/>
          <a:stretch/>
        </p:blipFill>
        <p:spPr/>
      </p:pic>
    </p:spTree>
    <p:extLst>
      <p:ext uri="{BB962C8B-B14F-4D97-AF65-F5344CB8AC3E}">
        <p14:creationId xmlns:p14="http://schemas.microsoft.com/office/powerpoint/2010/main" val="689394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E580D1-F917-4567-AFB4-99AA9B52AD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1F5620B8-A2D8-4568-B566-F0453A0D916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1C7D2BA4-4B7A-4596-8BCC-5CF71542389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D4B225-18E9-4C5B-94D8-2ABE6D161E4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10419CA0-BFB4-4390-AB8F-5DBFCA45D4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5CF4C623-16D7-4722-8EFB-A5B0E3BC077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51580" y="804520"/>
            <a:ext cx="5550355" cy="1049235"/>
          </a:xfrm>
        </p:spPr>
        <p:txBody>
          <a:bodyPr vert="horz" lIns="91440" tIns="45720" rIns="91440" bIns="45720" rtlCol="0" anchor="t">
            <a:normAutofit/>
          </a:bodyPr>
          <a:lstStyle/>
          <a:p>
            <a:r>
              <a:rPr lang="en-US" dirty="0"/>
              <a:t>Parents as partners</a:t>
            </a:r>
          </a:p>
        </p:txBody>
      </p:sp>
      <p:sp>
        <p:nvSpPr>
          <p:cNvPr id="22" name="Rectangle 21">
            <a:extLst>
              <a:ext uri="{FF2B5EF4-FFF2-40B4-BE49-F238E27FC236}">
                <a16:creationId xmlns:a16="http://schemas.microsoft.com/office/drawing/2014/main" id="{596E9C81-ACBE-459E-A7D5-2BB824B68F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ext Placeholder 3"/>
          <p:cNvSpPr>
            <a:spLocks noGrp="1"/>
          </p:cNvSpPr>
          <p:nvPr>
            <p:ph type="body" sz="half" idx="2"/>
          </p:nvPr>
        </p:nvSpPr>
        <p:spPr>
          <a:xfrm>
            <a:off x="1451580" y="1893073"/>
            <a:ext cx="5550355" cy="3615540"/>
          </a:xfrm>
        </p:spPr>
        <p:txBody>
          <a:bodyPr vert="horz" lIns="91440" tIns="45720" rIns="91440" bIns="45720" rtlCol="0" anchor="t">
            <a:normAutofit fontScale="77500" lnSpcReduction="20000"/>
          </a:bodyPr>
          <a:lstStyle/>
          <a:p>
            <a:pPr fontAlgn="base"/>
            <a:r>
              <a:rPr lang="en-GB" sz="2400" dirty="0">
                <a:latin typeface="SassoonCRInfant" panose="00000400000000000000" pitchFamily="2" charset="0"/>
              </a:rPr>
              <a:t>We work together with parents transparently and value opinions and suggestions from all. We have an open door policy for parents, the school is a support network for parents and children, we believe the more we can help families the more settled and successful your child will be.</a:t>
            </a:r>
            <a:r>
              <a:rPr lang="en-US" sz="2400" dirty="0">
                <a:latin typeface="SassoonCRInfant"/>
              </a:rPr>
              <a:t> We make full use of specialist IT software to safely and securely build a special record of your child's experiences, development and learning journey throughout their time in Nursery, this </a:t>
            </a:r>
            <a:r>
              <a:rPr lang="en-US" sz="2400" dirty="0" smtClean="0">
                <a:latin typeface="SassoonCRInfant"/>
              </a:rPr>
              <a:t>enables </a:t>
            </a:r>
            <a:r>
              <a:rPr lang="en-US" sz="2400" dirty="0">
                <a:latin typeface="SassoonCRInfant"/>
              </a:rPr>
              <a:t>you to view your </a:t>
            </a:r>
            <a:r>
              <a:rPr lang="en-US" sz="2400" dirty="0" err="1" smtClean="0">
                <a:latin typeface="SassoonCRInfant"/>
              </a:rPr>
              <a:t>childs</a:t>
            </a:r>
            <a:r>
              <a:rPr lang="en-US" sz="2400" dirty="0" smtClean="0">
                <a:latin typeface="SassoonCRInfant"/>
              </a:rPr>
              <a:t> </a:t>
            </a:r>
            <a:r>
              <a:rPr lang="en-US" sz="2400" dirty="0">
                <a:latin typeface="SassoonCRInfant"/>
              </a:rPr>
              <a:t>progress, interact and communicate with your child's teachers. </a:t>
            </a:r>
            <a:endParaRPr lang="en-US" sz="2400" dirty="0"/>
          </a:p>
          <a:p>
            <a:pPr fontAlgn="base"/>
            <a:endParaRPr lang="en-GB" sz="2400" dirty="0">
              <a:latin typeface="SassoonCRInfant" panose="00000400000000000000" pitchFamily="2" charset="0"/>
            </a:endParaRPr>
          </a:p>
          <a:p>
            <a:pPr fontAlgn="base"/>
            <a:endParaRPr lang="en-US" sz="2400" dirty="0">
              <a:latin typeface="SassoonCRInfant" panose="00000400000000000000" pitchFamily="2" charset="0"/>
            </a:endParaRPr>
          </a:p>
        </p:txBody>
      </p:sp>
      <p:grpSp>
        <p:nvGrpSpPr>
          <p:cNvPr id="24" name="Group 23">
            <a:extLst>
              <a:ext uri="{FF2B5EF4-FFF2-40B4-BE49-F238E27FC236}">
                <a16:creationId xmlns:a16="http://schemas.microsoft.com/office/drawing/2014/main" id="{CEBDCB18-ABE5-43B0-8B68-89FEDAECB8B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25" name="Rectangle 24">
              <a:extLst>
                <a:ext uri="{FF2B5EF4-FFF2-40B4-BE49-F238E27FC236}">
                  <a16:creationId xmlns:a16="http://schemas.microsoft.com/office/drawing/2014/main" id="{483C65C6-7268-490D-B4A8-927D45FAB6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133D4A5-82E5-43A0-9FF0-81B7AC16CD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8" name="Picture 27">
            <a:extLst>
              <a:ext uri="{FF2B5EF4-FFF2-40B4-BE49-F238E27FC236}">
                <a16:creationId xmlns:a16="http://schemas.microsoft.com/office/drawing/2014/main" id="{08EC5C75-E28F-4899-9C2E-39431B82B74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46AAE0A1-60AD-4190-B85D-2DD8148369C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3" name="Picture 14" descr="Shaking hands after meeting in a cafe">
            <a:extLst>
              <a:ext uri="{FF2B5EF4-FFF2-40B4-BE49-F238E27FC236}">
                <a16:creationId xmlns:a16="http://schemas.microsoft.com/office/drawing/2014/main" id="{0E6D08CA-6072-4B9B-B2C3-85D6F159164D}"/>
              </a:ext>
            </a:extLst>
          </p:cNvPr>
          <p:cNvPicPr>
            <a:picLocks noGrp="1" noChangeAspect="1"/>
          </p:cNvPicPr>
          <p:nvPr>
            <p:ph type="pic" idx="1"/>
          </p:nvPr>
        </p:nvPicPr>
        <p:blipFill rotWithShape="1">
          <a:blip r:embed="rId3"/>
          <a:srcRect l="25913" r="25913"/>
          <a:stretch/>
        </p:blipFill>
        <p:spPr/>
      </p:pic>
    </p:spTree>
    <p:extLst>
      <p:ext uri="{BB962C8B-B14F-4D97-AF65-F5344CB8AC3E}">
        <p14:creationId xmlns:p14="http://schemas.microsoft.com/office/powerpoint/2010/main" val="927092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E580D1-F917-4567-AFB4-99AA9B52AD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1F5620B8-A2D8-4568-B566-F0453A0D916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1C7D2BA4-4B7A-4596-8BCC-5CF71542389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9D4B225-18E9-4C5B-94D8-2ABE6D161E4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10419CA0-BFB4-4390-AB8F-5DBFCA45D4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5CF4C623-16D7-4722-8EFB-A5B0E3BC077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51580" y="804520"/>
            <a:ext cx="5550355" cy="1049235"/>
          </a:xfrm>
        </p:spPr>
        <p:txBody>
          <a:bodyPr vert="horz" lIns="91440" tIns="45720" rIns="91440" bIns="45720" rtlCol="0" anchor="t">
            <a:normAutofit/>
          </a:bodyPr>
          <a:lstStyle/>
          <a:p>
            <a:r>
              <a:rPr lang="en-US" dirty="0"/>
              <a:t>Nurturing</a:t>
            </a:r>
          </a:p>
        </p:txBody>
      </p:sp>
      <p:sp>
        <p:nvSpPr>
          <p:cNvPr id="21" name="Rectangle 20">
            <a:extLst>
              <a:ext uri="{FF2B5EF4-FFF2-40B4-BE49-F238E27FC236}">
                <a16:creationId xmlns:a16="http://schemas.microsoft.com/office/drawing/2014/main" id="{596E9C81-ACBE-459E-A7D5-2BB824B68F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ext Placeholder 3"/>
          <p:cNvSpPr>
            <a:spLocks noGrp="1"/>
          </p:cNvSpPr>
          <p:nvPr>
            <p:ph type="body" sz="half" idx="2"/>
          </p:nvPr>
        </p:nvSpPr>
        <p:spPr>
          <a:xfrm>
            <a:off x="1451580" y="2015732"/>
            <a:ext cx="5550355" cy="3450613"/>
          </a:xfrm>
        </p:spPr>
        <p:txBody>
          <a:bodyPr vert="horz" lIns="91440" tIns="45720" rIns="91440" bIns="45720" rtlCol="0" anchor="t">
            <a:normAutofit fontScale="85000" lnSpcReduction="20000"/>
          </a:bodyPr>
          <a:lstStyle/>
          <a:p>
            <a:r>
              <a:rPr lang="en-US" sz="2400" dirty="0">
                <a:latin typeface="SassoonCRInfant"/>
              </a:rPr>
              <a:t>We aim to cater for all children's needs and recognize that children learn best in different ways. We have </a:t>
            </a:r>
            <a:r>
              <a:rPr lang="en-US" sz="2400" dirty="0" smtClean="0">
                <a:latin typeface="SassoonCRInfant"/>
              </a:rPr>
              <a:t>strong </a:t>
            </a:r>
            <a:r>
              <a:rPr lang="en-US" sz="2400" dirty="0">
                <a:latin typeface="SassoonCRInfant"/>
              </a:rPr>
              <a:t>SEND and Family Support specialists in school to provide support. We value the strengths of each child and develop them, providing support and encouragement along the way. We believe in fun, laughter and happiness and want all of our children to enjoy their learning. Our priority is to nurture and give our children opportunities to be successful and develop into caring, happy and thoughtful young people.</a:t>
            </a:r>
            <a:endParaRPr lang="en-US" sz="2400" dirty="0"/>
          </a:p>
        </p:txBody>
      </p:sp>
      <p:grpSp>
        <p:nvGrpSpPr>
          <p:cNvPr id="23" name="Group 22">
            <a:extLst>
              <a:ext uri="{FF2B5EF4-FFF2-40B4-BE49-F238E27FC236}">
                <a16:creationId xmlns:a16="http://schemas.microsoft.com/office/drawing/2014/main" id="{CEBDCB18-ABE5-43B0-8B68-89FEDAECB8B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24" name="Rectangle 23">
              <a:extLst>
                <a:ext uri="{FF2B5EF4-FFF2-40B4-BE49-F238E27FC236}">
                  <a16:creationId xmlns:a16="http://schemas.microsoft.com/office/drawing/2014/main" id="{483C65C6-7268-490D-B4A8-927D45FAB6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133D4A5-82E5-43A0-9FF0-81B7AC16CD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7" name="Picture 26">
            <a:extLst>
              <a:ext uri="{FF2B5EF4-FFF2-40B4-BE49-F238E27FC236}">
                <a16:creationId xmlns:a16="http://schemas.microsoft.com/office/drawing/2014/main" id="{08EC5C75-E28F-4899-9C2E-39431B82B74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46AAE0A1-60AD-4190-B85D-2DD8148369C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3" name="Picture 5" descr="People holding plants">
            <a:extLst>
              <a:ext uri="{FF2B5EF4-FFF2-40B4-BE49-F238E27FC236}">
                <a16:creationId xmlns:a16="http://schemas.microsoft.com/office/drawing/2014/main" id="{F475C3D2-7195-48A2-BC06-D120DBF29418}"/>
              </a:ext>
            </a:extLst>
          </p:cNvPr>
          <p:cNvPicPr>
            <a:picLocks noGrp="1" noChangeAspect="1"/>
          </p:cNvPicPr>
          <p:nvPr>
            <p:ph type="pic" idx="1"/>
          </p:nvPr>
        </p:nvPicPr>
        <p:blipFill rotWithShape="1">
          <a:blip r:embed="rId3"/>
          <a:srcRect l="25921" r="25921"/>
          <a:stretch/>
        </p:blipFill>
        <p:spPr/>
      </p:pic>
    </p:spTree>
    <p:extLst>
      <p:ext uri="{BB962C8B-B14F-4D97-AF65-F5344CB8AC3E}">
        <p14:creationId xmlns:p14="http://schemas.microsoft.com/office/powerpoint/2010/main" val="2271044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1CE580D1-F917-4567-AFB4-99AA9B52AD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Picture 11">
            <a:extLst>
              <a:ext uri="{FF2B5EF4-FFF2-40B4-BE49-F238E27FC236}">
                <a16:creationId xmlns:a16="http://schemas.microsoft.com/office/drawing/2014/main" id="{1F5620B8-A2D8-4568-B566-F0453A0D916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 name="Straight Connector 13">
            <a:extLst>
              <a:ext uri="{FF2B5EF4-FFF2-40B4-BE49-F238E27FC236}">
                <a16:creationId xmlns:a16="http://schemas.microsoft.com/office/drawing/2014/main" id="{1C7D2BA4-4B7A-4596-8BCC-5CF71542389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5">
            <a:extLst>
              <a:ext uri="{FF2B5EF4-FFF2-40B4-BE49-F238E27FC236}">
                <a16:creationId xmlns:a16="http://schemas.microsoft.com/office/drawing/2014/main" id="{C9D4B225-18E9-4C5B-94D8-2ABE6D161E4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3" name="Rectangle 17">
            <a:extLst>
              <a:ext uri="{FF2B5EF4-FFF2-40B4-BE49-F238E27FC236}">
                <a16:creationId xmlns:a16="http://schemas.microsoft.com/office/drawing/2014/main" id="{10419CA0-BFB4-4390-AB8F-5DBFCA45D4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9">
            <a:extLst>
              <a:ext uri="{FF2B5EF4-FFF2-40B4-BE49-F238E27FC236}">
                <a16:creationId xmlns:a16="http://schemas.microsoft.com/office/drawing/2014/main" id="{5CF4C623-16D7-4722-8EFB-A5B0E3BC077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51580" y="804520"/>
            <a:ext cx="5550355" cy="1049235"/>
          </a:xfrm>
        </p:spPr>
        <p:txBody>
          <a:bodyPr vert="horz" lIns="91440" tIns="45720" rIns="91440" bIns="45720" rtlCol="0" anchor="t">
            <a:normAutofit/>
          </a:bodyPr>
          <a:lstStyle/>
          <a:p>
            <a:r>
              <a:rPr lang="en-US" dirty="0"/>
              <a:t>Facilities</a:t>
            </a:r>
          </a:p>
        </p:txBody>
      </p:sp>
      <p:sp>
        <p:nvSpPr>
          <p:cNvPr id="17" name="Rectangle 21">
            <a:extLst>
              <a:ext uri="{FF2B5EF4-FFF2-40B4-BE49-F238E27FC236}">
                <a16:creationId xmlns:a16="http://schemas.microsoft.com/office/drawing/2014/main" id="{596E9C81-ACBE-459E-A7D5-2BB824B68F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ext Placeholder 3"/>
          <p:cNvSpPr>
            <a:spLocks noGrp="1"/>
          </p:cNvSpPr>
          <p:nvPr>
            <p:ph type="body" sz="half" idx="2"/>
          </p:nvPr>
        </p:nvSpPr>
        <p:spPr>
          <a:xfrm>
            <a:off x="1451580" y="2015732"/>
            <a:ext cx="5550355" cy="3450613"/>
          </a:xfrm>
        </p:spPr>
        <p:txBody>
          <a:bodyPr vert="horz" lIns="91440" tIns="45720" rIns="91440" bIns="45720" rtlCol="0" anchor="t">
            <a:noAutofit/>
          </a:bodyPr>
          <a:lstStyle/>
          <a:p>
            <a:r>
              <a:rPr lang="en-US" sz="2400" dirty="0">
                <a:latin typeface="SassoonCRInfant"/>
              </a:rPr>
              <a:t>Our school is safe and secure, we are fortunate enough to have well equipped classrooms as well as our outdoor area which is specifically designed to stimulate active, imaginative and creative play as well as our outdoor classroom to enable outdoor learning every day.</a:t>
            </a:r>
          </a:p>
        </p:txBody>
      </p:sp>
      <p:grpSp>
        <p:nvGrpSpPr>
          <p:cNvPr id="19" name="Group 23">
            <a:extLst>
              <a:ext uri="{FF2B5EF4-FFF2-40B4-BE49-F238E27FC236}">
                <a16:creationId xmlns:a16="http://schemas.microsoft.com/office/drawing/2014/main" id="{CEBDCB18-ABE5-43B0-8B68-89FEDAECB8B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25" name="Rectangle 24">
              <a:extLst>
                <a:ext uri="{FF2B5EF4-FFF2-40B4-BE49-F238E27FC236}">
                  <a16:creationId xmlns:a16="http://schemas.microsoft.com/office/drawing/2014/main" id="{483C65C6-7268-490D-B4A8-927D45FAB6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133D4A5-82E5-43A0-9FF0-81B7AC16CD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1" name="Picture 27">
            <a:extLst>
              <a:ext uri="{FF2B5EF4-FFF2-40B4-BE49-F238E27FC236}">
                <a16:creationId xmlns:a16="http://schemas.microsoft.com/office/drawing/2014/main" id="{08EC5C75-E28F-4899-9C2E-39431B82B74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3" name="Straight Connector 29">
            <a:extLst>
              <a:ext uri="{FF2B5EF4-FFF2-40B4-BE49-F238E27FC236}">
                <a16:creationId xmlns:a16="http://schemas.microsoft.com/office/drawing/2014/main" id="{46AAE0A1-60AD-4190-B85D-2DD8148369C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11" descr="A picture containing tree, outdoor&#10;&#10;Description automatically generated">
            <a:extLst>
              <a:ext uri="{FF2B5EF4-FFF2-40B4-BE49-F238E27FC236}">
                <a16:creationId xmlns:a16="http://schemas.microsoft.com/office/drawing/2014/main" id="{CB59227B-ACD8-4971-AC82-D14496480F38}"/>
              </a:ext>
            </a:extLst>
          </p:cNvPr>
          <p:cNvPicPr>
            <a:picLocks noGrp="1" noChangeAspect="1"/>
          </p:cNvPicPr>
          <p:nvPr>
            <p:ph type="pic" idx="1"/>
          </p:nvPr>
        </p:nvPicPr>
        <p:blipFill rotWithShape="1">
          <a:blip r:embed="rId3"/>
          <a:srcRect l="22937" r="22937"/>
          <a:stretch/>
        </p:blipFill>
        <p:spPr/>
      </p:pic>
    </p:spTree>
    <p:extLst>
      <p:ext uri="{BB962C8B-B14F-4D97-AF65-F5344CB8AC3E}">
        <p14:creationId xmlns:p14="http://schemas.microsoft.com/office/powerpoint/2010/main" val="2993677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23522FE7-5A29-4EF6-B1EF-2CA55748A7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7" name="Picture 36">
            <a:extLst>
              <a:ext uri="{FF2B5EF4-FFF2-40B4-BE49-F238E27FC236}">
                <a16:creationId xmlns:a16="http://schemas.microsoft.com/office/drawing/2014/main" id="{C2192E09-EBC7-416C-B887-DFF915D7F43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9" name="Straight Connector 38">
            <a:extLst>
              <a:ext uri="{FF2B5EF4-FFF2-40B4-BE49-F238E27FC236}">
                <a16:creationId xmlns:a16="http://schemas.microsoft.com/office/drawing/2014/main" id="{2924498D-E084-44BE-A196-CFCE3556435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BBC7667-C352-4842-9AFD-E5C16AD002F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43" name="Rectangle 42">
            <a:extLst>
              <a:ext uri="{FF2B5EF4-FFF2-40B4-BE49-F238E27FC236}">
                <a16:creationId xmlns:a16="http://schemas.microsoft.com/office/drawing/2014/main" id="{1C69834E-5EEE-4D61-833E-0492889645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8E5D9BA-46E7-4BFA-9C74-75495BF6F5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7" name="Rectangle 46">
            <a:extLst>
              <a:ext uri="{FF2B5EF4-FFF2-40B4-BE49-F238E27FC236}">
                <a16:creationId xmlns:a16="http://schemas.microsoft.com/office/drawing/2014/main" id="{5B033D76-5800-44B6-AFE9-EE21069351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522D6F85-FFBA-4F81-AEE5-AAA17CB7AA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13B31514-E6DF-4357-9EEA-EFB7983080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D572B1-3E73-4A31-84D9-3E8314B6504F}"/>
              </a:ext>
            </a:extLst>
          </p:cNvPr>
          <p:cNvSpPr>
            <a:spLocks noGrp="1"/>
          </p:cNvSpPr>
          <p:nvPr>
            <p:ph type="title"/>
          </p:nvPr>
        </p:nvSpPr>
        <p:spPr>
          <a:xfrm>
            <a:off x="1557071" y="1584552"/>
            <a:ext cx="9099255" cy="2537251"/>
          </a:xfrm>
        </p:spPr>
        <p:txBody>
          <a:bodyPr vert="horz" lIns="91440" tIns="45720" rIns="91440" bIns="0" rtlCol="0" anchor="ctr">
            <a:normAutofit/>
          </a:bodyPr>
          <a:lstStyle/>
          <a:p>
            <a:pPr algn="ctr"/>
            <a:r>
              <a:rPr lang="en-US" sz="7200">
                <a:solidFill>
                  <a:srgbClr val="454545"/>
                </a:solidFill>
              </a:rPr>
              <a:t>Meet the team</a:t>
            </a:r>
          </a:p>
        </p:txBody>
      </p:sp>
      <p:pic>
        <p:nvPicPr>
          <p:cNvPr id="53" name="Picture 52">
            <a:extLst>
              <a:ext uri="{FF2B5EF4-FFF2-40B4-BE49-F238E27FC236}">
                <a16:creationId xmlns:a16="http://schemas.microsoft.com/office/drawing/2014/main" id="{4C401D57-600A-4C91-AC9A-14CA1ED6F7D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5" name="Straight Connector 54">
            <a:extLst>
              <a:ext uri="{FF2B5EF4-FFF2-40B4-BE49-F238E27FC236}">
                <a16:creationId xmlns:a16="http://schemas.microsoft.com/office/drawing/2014/main" id="{412BDC66-00FA-4A3F-9BC7-BE05FF7705F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095639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icture containing text, indoor, screenshot, picture frame&#10;&#10;Description automatically generated">
            <a:extLst>
              <a:ext uri="{FF2B5EF4-FFF2-40B4-BE49-F238E27FC236}">
                <a16:creationId xmlns:a16="http://schemas.microsoft.com/office/drawing/2014/main" id="{395A2CC0-D790-4F53-BF18-AAF38A95E4A4}"/>
              </a:ext>
            </a:extLst>
          </p:cNvPr>
          <p:cNvPicPr>
            <a:picLocks noChangeAspect="1"/>
          </p:cNvPicPr>
          <p:nvPr/>
        </p:nvPicPr>
        <p:blipFill>
          <a:blip r:embed="rId2"/>
          <a:stretch>
            <a:fillRect/>
          </a:stretch>
        </p:blipFill>
        <p:spPr>
          <a:xfrm>
            <a:off x="422641" y="681293"/>
            <a:ext cx="3634596" cy="2046257"/>
          </a:xfrm>
          <a:prstGeom prst="rect">
            <a:avLst/>
          </a:prstGeom>
        </p:spPr>
      </p:pic>
      <p:pic>
        <p:nvPicPr>
          <p:cNvPr id="7" name="Picture 7" descr="Graphical user interface&#10;&#10;Description automatically generated">
            <a:extLst>
              <a:ext uri="{FF2B5EF4-FFF2-40B4-BE49-F238E27FC236}">
                <a16:creationId xmlns:a16="http://schemas.microsoft.com/office/drawing/2014/main" id="{F92120C6-29AF-4F28-9489-8B68CC3675E7}"/>
              </a:ext>
            </a:extLst>
          </p:cNvPr>
          <p:cNvPicPr>
            <a:picLocks noChangeAspect="1"/>
          </p:cNvPicPr>
          <p:nvPr/>
        </p:nvPicPr>
        <p:blipFill>
          <a:blip r:embed="rId3"/>
          <a:stretch>
            <a:fillRect/>
          </a:stretch>
        </p:blipFill>
        <p:spPr>
          <a:xfrm>
            <a:off x="4248483" y="681293"/>
            <a:ext cx="3634596" cy="2046257"/>
          </a:xfrm>
          <a:prstGeom prst="rect">
            <a:avLst/>
          </a:prstGeom>
        </p:spPr>
      </p:pic>
      <p:pic>
        <p:nvPicPr>
          <p:cNvPr id="8" name="Picture 8">
            <a:extLst>
              <a:ext uri="{FF2B5EF4-FFF2-40B4-BE49-F238E27FC236}">
                <a16:creationId xmlns:a16="http://schemas.microsoft.com/office/drawing/2014/main" id="{D37FE786-A268-4A39-8B51-41BF8C1B007F}"/>
              </a:ext>
            </a:extLst>
          </p:cNvPr>
          <p:cNvPicPr>
            <a:picLocks noChangeAspect="1"/>
          </p:cNvPicPr>
          <p:nvPr/>
        </p:nvPicPr>
        <p:blipFill>
          <a:blip r:embed="rId4"/>
          <a:stretch>
            <a:fillRect/>
          </a:stretch>
        </p:blipFill>
        <p:spPr>
          <a:xfrm>
            <a:off x="8074325" y="666916"/>
            <a:ext cx="3735237" cy="2060634"/>
          </a:xfrm>
          <a:prstGeom prst="rect">
            <a:avLst/>
          </a:prstGeom>
        </p:spPr>
      </p:pic>
      <p:pic>
        <p:nvPicPr>
          <p:cNvPr id="9" name="Picture 9" descr="A picture containing text, gallery, room, picture frame&#10;&#10;Description automatically generated">
            <a:extLst>
              <a:ext uri="{FF2B5EF4-FFF2-40B4-BE49-F238E27FC236}">
                <a16:creationId xmlns:a16="http://schemas.microsoft.com/office/drawing/2014/main" id="{4F98DAA8-8EFE-442E-BFF3-DE3BAD972499}"/>
              </a:ext>
            </a:extLst>
          </p:cNvPr>
          <p:cNvPicPr>
            <a:picLocks noChangeAspect="1"/>
          </p:cNvPicPr>
          <p:nvPr/>
        </p:nvPicPr>
        <p:blipFill>
          <a:blip r:embed="rId5"/>
          <a:stretch>
            <a:fillRect/>
          </a:stretch>
        </p:blipFill>
        <p:spPr>
          <a:xfrm>
            <a:off x="2239939" y="3435630"/>
            <a:ext cx="3674432" cy="2075011"/>
          </a:xfrm>
          <a:prstGeom prst="rect">
            <a:avLst/>
          </a:prstGeom>
        </p:spPr>
      </p:pic>
      <p:pic>
        <p:nvPicPr>
          <p:cNvPr id="10" name="Picture 10">
            <a:extLst>
              <a:ext uri="{FF2B5EF4-FFF2-40B4-BE49-F238E27FC236}">
                <a16:creationId xmlns:a16="http://schemas.microsoft.com/office/drawing/2014/main" id="{F49B7D7B-3350-4E20-BC29-167B949A63B4}"/>
              </a:ext>
            </a:extLst>
          </p:cNvPr>
          <p:cNvPicPr>
            <a:picLocks noChangeAspect="1"/>
          </p:cNvPicPr>
          <p:nvPr/>
        </p:nvPicPr>
        <p:blipFill>
          <a:blip r:embed="rId6"/>
          <a:stretch>
            <a:fillRect/>
          </a:stretch>
        </p:blipFill>
        <p:spPr>
          <a:xfrm>
            <a:off x="6199518" y="3435631"/>
            <a:ext cx="3749614" cy="2075011"/>
          </a:xfrm>
          <a:prstGeom prst="rect">
            <a:avLst/>
          </a:prstGeom>
        </p:spPr>
      </p:pic>
    </p:spTree>
    <p:extLst>
      <p:ext uri="{BB962C8B-B14F-4D97-AF65-F5344CB8AC3E}">
        <p14:creationId xmlns:p14="http://schemas.microsoft.com/office/powerpoint/2010/main" val="3912199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64BDE-1FE2-481B-92AE-D0A026BF74E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0EBF106-E0EA-4BF7-B14F-1F15480FA19A}"/>
              </a:ext>
            </a:extLst>
          </p:cNvPr>
          <p:cNvSpPr>
            <a:spLocks noGrp="1"/>
          </p:cNvSpPr>
          <p:nvPr>
            <p:ph idx="1"/>
          </p:nvPr>
        </p:nvSpPr>
        <p:spPr/>
        <p:txBody>
          <a:bodyPr/>
          <a:lstStyle/>
          <a:p>
            <a:pPr marL="0" indent="0">
              <a:buNone/>
            </a:pPr>
            <a:endParaRPr lang="en-GB"/>
          </a:p>
        </p:txBody>
      </p:sp>
      <p:sp>
        <p:nvSpPr>
          <p:cNvPr id="5" name="TextBox 4">
            <a:extLst>
              <a:ext uri="{FF2B5EF4-FFF2-40B4-BE49-F238E27FC236}">
                <a16:creationId xmlns:a16="http://schemas.microsoft.com/office/drawing/2014/main" id="{DF44A183-9AC8-46D4-A66A-D9CC7B43DD78}"/>
              </a:ext>
            </a:extLst>
          </p:cNvPr>
          <p:cNvSpPr txBox="1"/>
          <p:nvPr/>
        </p:nvSpPr>
        <p:spPr>
          <a:xfrm>
            <a:off x="1494032" y="2014421"/>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Call us </a:t>
            </a:r>
            <a:endParaRPr lang="en-US"/>
          </a:p>
          <a:p>
            <a:endParaRPr lang="en-GB" dirty="0"/>
          </a:p>
          <a:p>
            <a:r>
              <a:rPr lang="en-GB" dirty="0"/>
              <a:t>0121 429 4284</a:t>
            </a:r>
          </a:p>
        </p:txBody>
      </p:sp>
      <p:sp>
        <p:nvSpPr>
          <p:cNvPr id="6" name="TextBox 5">
            <a:extLst>
              <a:ext uri="{FF2B5EF4-FFF2-40B4-BE49-F238E27FC236}">
                <a16:creationId xmlns:a16="http://schemas.microsoft.com/office/drawing/2014/main" id="{104BD090-7566-44A8-A376-B6FE85C6D98C}"/>
              </a:ext>
            </a:extLst>
          </p:cNvPr>
          <p:cNvSpPr txBox="1"/>
          <p:nvPr/>
        </p:nvSpPr>
        <p:spPr>
          <a:xfrm>
            <a:off x="3634833" y="1971443"/>
            <a:ext cx="5237017"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Email us</a:t>
            </a:r>
          </a:p>
          <a:p>
            <a:endParaRPr lang="en-GB" dirty="0"/>
          </a:p>
          <a:p>
            <a:r>
              <a:rPr lang="en-GB" dirty="0">
                <a:hlinkClick r:id="rId2"/>
              </a:rPr>
              <a:t>Kimberley.sirett@annielennard.sandwell.sch.uk</a:t>
            </a:r>
          </a:p>
          <a:p>
            <a:endParaRPr lang="en-GB" dirty="0"/>
          </a:p>
          <a:p>
            <a:r>
              <a:rPr lang="en-GB" dirty="0">
                <a:hlinkClick r:id="rId3"/>
              </a:rPr>
              <a:t>Denise.goldbytimmis@annielennard.sandwell.sch.uk</a:t>
            </a:r>
          </a:p>
          <a:p>
            <a:endParaRPr lang="en-GB" dirty="0"/>
          </a:p>
        </p:txBody>
      </p:sp>
      <p:sp>
        <p:nvSpPr>
          <p:cNvPr id="7" name="TextBox 6">
            <a:extLst>
              <a:ext uri="{FF2B5EF4-FFF2-40B4-BE49-F238E27FC236}">
                <a16:creationId xmlns:a16="http://schemas.microsoft.com/office/drawing/2014/main" id="{EEC332C0-947C-40FD-A31D-1B3475D45762}"/>
              </a:ext>
            </a:extLst>
          </p:cNvPr>
          <p:cNvSpPr txBox="1"/>
          <p:nvPr/>
        </p:nvSpPr>
        <p:spPr>
          <a:xfrm>
            <a:off x="9762195" y="1974927"/>
            <a:ext cx="1349298"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Find us</a:t>
            </a:r>
          </a:p>
          <a:p>
            <a:endParaRPr lang="en-GB" dirty="0"/>
          </a:p>
          <a:p>
            <a:r>
              <a:rPr lang="en-GB" dirty="0"/>
              <a:t>The Oval</a:t>
            </a:r>
          </a:p>
          <a:p>
            <a:r>
              <a:rPr lang="en-GB" dirty="0"/>
              <a:t>Smethwick</a:t>
            </a:r>
          </a:p>
          <a:p>
            <a:r>
              <a:rPr lang="en-GB" dirty="0"/>
              <a:t>B67 6LE</a:t>
            </a:r>
          </a:p>
        </p:txBody>
      </p:sp>
      <p:sp>
        <p:nvSpPr>
          <p:cNvPr id="8" name="TextBox 7">
            <a:extLst>
              <a:ext uri="{FF2B5EF4-FFF2-40B4-BE49-F238E27FC236}">
                <a16:creationId xmlns:a16="http://schemas.microsoft.com/office/drawing/2014/main" id="{CDA991E1-7206-4618-8AA4-5655135140C8}"/>
              </a:ext>
            </a:extLst>
          </p:cNvPr>
          <p:cNvSpPr txBox="1"/>
          <p:nvPr/>
        </p:nvSpPr>
        <p:spPr>
          <a:xfrm>
            <a:off x="4487437" y="1011973"/>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600" dirty="0"/>
              <a:t>Get in touch</a:t>
            </a:r>
          </a:p>
        </p:txBody>
      </p:sp>
    </p:spTree>
    <p:extLst>
      <p:ext uri="{BB962C8B-B14F-4D97-AF65-F5344CB8AC3E}">
        <p14:creationId xmlns:p14="http://schemas.microsoft.com/office/powerpoint/2010/main" val="11261244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748045D98DF94CB35EB54A5A1ED3E4" ma:contentTypeVersion="9" ma:contentTypeDescription="Create a new document." ma:contentTypeScope="" ma:versionID="5e785f0dca2c1dba679bbf3ab8da49e8">
  <xsd:schema xmlns:xsd="http://www.w3.org/2001/XMLSchema" xmlns:xs="http://www.w3.org/2001/XMLSchema" xmlns:p="http://schemas.microsoft.com/office/2006/metadata/properties" xmlns:ns3="f90da4de-bf69-4803-900c-f8ef81a606e8" xmlns:ns4="df02fac5-5a7f-401f-a39d-a23a63a4cca2" targetNamespace="http://schemas.microsoft.com/office/2006/metadata/properties" ma:root="true" ma:fieldsID="605fc46aad813c3ef3d8bd64d8875e0d" ns3:_="" ns4:_="">
    <xsd:import namespace="f90da4de-bf69-4803-900c-f8ef81a606e8"/>
    <xsd:import namespace="df02fac5-5a7f-401f-a39d-a23a63a4cca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0da4de-bf69-4803-900c-f8ef81a60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f02fac5-5a7f-401f-a39d-a23a63a4cca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C1C280A-D1F9-40CF-8A92-9419C38D86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0da4de-bf69-4803-900c-f8ef81a606e8"/>
    <ds:schemaRef ds:uri="df02fac5-5a7f-401f-a39d-a23a63a4cc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0DC096-08C7-4766-983B-1CA9208E9F09}">
  <ds:schemaRefs>
    <ds:schemaRef ds:uri="http://schemas.microsoft.com/sharepoint/v3/contenttype/forms"/>
  </ds:schemaRefs>
</ds:datastoreItem>
</file>

<file path=customXml/itemProps3.xml><?xml version="1.0" encoding="utf-8"?>
<ds:datastoreItem xmlns:ds="http://schemas.openxmlformats.org/officeDocument/2006/customXml" ds:itemID="{C8E5D534-1A0B-4FB4-A44A-5FB23A93D919}">
  <ds:schemaRefs>
    <ds:schemaRef ds:uri="http://schemas.microsoft.com/office/2006/documentManagement/types"/>
    <ds:schemaRef ds:uri="http://www.w3.org/XML/1998/namespace"/>
    <ds:schemaRef ds:uri="http://purl.org/dc/dcmitype/"/>
    <ds:schemaRef ds:uri="f90da4de-bf69-4803-900c-f8ef81a606e8"/>
    <ds:schemaRef ds:uri="http://schemas.microsoft.com/office/infopath/2007/PartnerControls"/>
    <ds:schemaRef ds:uri="http://purl.org/dc/terms/"/>
    <ds:schemaRef ds:uri="http://schemas.microsoft.com/office/2006/metadata/properties"/>
    <ds:schemaRef ds:uri="http://schemas.openxmlformats.org/package/2006/metadata/core-properties"/>
    <ds:schemaRef ds:uri="df02fac5-5a7f-401f-a39d-a23a63a4cca2"/>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TM10001114[[fn=Gallery]]</Template>
  <TotalTime>189</TotalTime>
  <Words>468</Words>
  <Application>Microsoft Office PowerPoint</Application>
  <PresentationFormat>Widescreen</PresentationFormat>
  <Paragraphs>32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Gill Sans MT</vt:lpstr>
      <vt:lpstr>SassoonCRInfant</vt:lpstr>
      <vt:lpstr>Gallery</vt:lpstr>
      <vt:lpstr>Welcome </vt:lpstr>
      <vt:lpstr>Find out About us</vt:lpstr>
      <vt:lpstr>Teaching and learning</vt:lpstr>
      <vt:lpstr>Parents as partners</vt:lpstr>
      <vt:lpstr>Nurturing</vt:lpstr>
      <vt:lpstr>Facilities</vt:lpstr>
      <vt:lpstr>Meet the team</vt:lpstr>
      <vt:lpstr>PowerPoint Presentation</vt:lpstr>
      <vt:lpstr>PowerPoint Presentation</vt:lpstr>
    </vt:vector>
  </TitlesOfParts>
  <Company>Annie Lennard Primary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Annie Lennard  Primary School</dc:title>
  <dc:creator>Melanie Bavin</dc:creator>
  <cp:lastModifiedBy>Denise Goldby-Timmis</cp:lastModifiedBy>
  <cp:revision>303</cp:revision>
  <dcterms:created xsi:type="dcterms:W3CDTF">2020-05-11T21:40:19Z</dcterms:created>
  <dcterms:modified xsi:type="dcterms:W3CDTF">2022-02-10T10:16:22Z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0x0101007B748045D98DF94CB35EB54A5A1ED3E4</vt:lpwstr>
  </property>
</Properties>
</file>